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2" r:id="rId1"/>
  </p:sldMasterIdLst>
  <p:handoutMasterIdLst>
    <p:handoutMasterId r:id="rId18"/>
  </p:handoutMasterIdLst>
  <p:sldIdLst>
    <p:sldId id="306" r:id="rId2"/>
    <p:sldId id="346" r:id="rId3"/>
    <p:sldId id="300" r:id="rId4"/>
    <p:sldId id="357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8" r:id="rId14"/>
    <p:sldId id="359" r:id="rId15"/>
    <p:sldId id="360" r:id="rId16"/>
    <p:sldId id="347" r:id="rId17"/>
  </p:sldIdLst>
  <p:sldSz cx="28898850" cy="16256000"/>
  <p:notesSz cx="6858000" cy="9144000"/>
  <p:embeddedFontLst>
    <p:embeddedFont>
      <p:font typeface="AGReverance"/>
      <p:regular r:id="rId19"/>
    </p:embeddedFont>
    <p:embeddedFont>
      <p:font typeface="AGReverence-Oblique"/>
      <p:italic r:id="rId20"/>
    </p:embeddedFont>
    <p:embeddedFont>
      <p:font typeface="Aparajita" charset="0"/>
      <p:regular r:id="rId21"/>
      <p:bold r:id="rId22"/>
      <p:italic r:id="rId23"/>
      <p:boldItalic r:id="rId24"/>
    </p:embeddedFont>
    <p:embeddedFont>
      <p:font typeface="Arial Narrow" pitchFamily="34" charset="0"/>
      <p:regular r:id="rId25"/>
      <p:bold r:id="rId26"/>
      <p:italic r:id="rId27"/>
      <p:boldItalic r:id="rId28"/>
    </p:embeddedFont>
    <p:embeddedFont>
      <p:font typeface="Calibri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F6FC"/>
    <a:srgbClr val="286B9C"/>
    <a:srgbClr val="6282AE"/>
    <a:srgbClr val="970102"/>
    <a:srgbClr val="9FC1E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>
        <p:scale>
          <a:sx n="41" d="100"/>
          <a:sy n="41" d="100"/>
        </p:scale>
        <p:origin x="276" y="450"/>
      </p:cViewPr>
      <p:guideLst>
        <p:guide orient="horz" pos="5120"/>
        <p:guide pos="9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28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76A6A-78F5-497D-8DBD-E742F69EEF65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2440B-AB7E-4242-93E9-05806F7891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0955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hifreevideos.com/images/original/Rainbow-Paints-Industries-91104.jpg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53760" y="458507"/>
            <a:ext cx="9222380" cy="349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http://s46.radikal.ru/i114/0905/e7/583d98fdd295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33098" y="11384021"/>
            <a:ext cx="8348922" cy="454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cheersonic-food.com/wp-content/uploads/2016/10/Ultrasonic-Dispersion-Machine.jpg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2840" y="417868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900igr.net/up/datai/144527/0018-017-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150314" y="11384021"/>
            <a:ext cx="8528738" cy="1172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2356" y="2660416"/>
            <a:ext cx="21674138" cy="5659496"/>
          </a:xfrm>
        </p:spPr>
        <p:txBody>
          <a:bodyPr anchor="b"/>
          <a:lstStyle>
            <a:lvl1pPr algn="ctr">
              <a:defRPr sz="1422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12356" y="8538164"/>
            <a:ext cx="21674138" cy="3924769"/>
          </a:xfrm>
        </p:spPr>
        <p:txBody>
          <a:bodyPr/>
          <a:lstStyle>
            <a:lvl1pPr marL="0" indent="0" algn="ctr">
              <a:buNone/>
              <a:defRPr sz="5689"/>
            </a:lvl1pPr>
            <a:lvl2pPr marL="1083701" indent="0" algn="ctr">
              <a:buNone/>
              <a:defRPr sz="4741"/>
            </a:lvl2pPr>
            <a:lvl3pPr marL="2167402" indent="0" algn="ctr">
              <a:buNone/>
              <a:defRPr sz="4267"/>
            </a:lvl3pPr>
            <a:lvl4pPr marL="3251103" indent="0" algn="ctr">
              <a:buNone/>
              <a:defRPr sz="3792"/>
            </a:lvl4pPr>
            <a:lvl5pPr marL="4334805" indent="0" algn="ctr">
              <a:buNone/>
              <a:defRPr sz="3792"/>
            </a:lvl5pPr>
            <a:lvl6pPr marL="5418506" indent="0" algn="ctr">
              <a:buNone/>
              <a:defRPr sz="3792"/>
            </a:lvl6pPr>
            <a:lvl7pPr marL="6502207" indent="0" algn="ctr">
              <a:buNone/>
              <a:defRPr sz="3792"/>
            </a:lvl7pPr>
            <a:lvl8pPr marL="7585908" indent="0" algn="ctr">
              <a:buNone/>
              <a:defRPr sz="3792"/>
            </a:lvl8pPr>
            <a:lvl9pPr marL="8669609" indent="0" algn="ctr">
              <a:buNone/>
              <a:defRPr sz="379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186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hifreevideos.com/images/original/Rainbow-Paints-Industries-91104.jpg"/>
          <p:cNvPicPr>
            <a:picLocks noChangeAspect="1" noChangeArrowheads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652274" y="457722"/>
            <a:ext cx="6238204" cy="23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http://s46.radikal.ru/i114/0905/e7/583d98fdd295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33098" y="13441318"/>
            <a:ext cx="4572572" cy="249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986796" y="4327407"/>
            <a:ext cx="24925258" cy="103142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144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8" descr="http://s46.radikal.ru/i114/0905/e7/583d98fdd295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33098" y="13441318"/>
            <a:ext cx="4572572" cy="249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hifreevideos.com/images/original/Rainbow-Paints-Industries-91104.jpg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649850" y="457721"/>
            <a:ext cx="6238204" cy="23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8045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8" descr="http://s46.radikal.ru/i114/0905/e7/583d98fdd295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33098" y="13441318"/>
            <a:ext cx="4572572" cy="249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hifreevideos.com/images/original/Rainbow-Paints-Industries-91104.jpg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600776" y="457722"/>
            <a:ext cx="5287277" cy="200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986796" y="4327407"/>
            <a:ext cx="24925258" cy="103142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9181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745" y="4052714"/>
            <a:ext cx="24925258" cy="6762043"/>
          </a:xfrm>
        </p:spPr>
        <p:txBody>
          <a:bodyPr anchor="b"/>
          <a:lstStyle>
            <a:lvl1pPr>
              <a:defRPr sz="1422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1745" y="10878728"/>
            <a:ext cx="24925258" cy="3555999"/>
          </a:xfrm>
        </p:spPr>
        <p:txBody>
          <a:bodyPr/>
          <a:lstStyle>
            <a:lvl1pPr marL="0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1pPr>
            <a:lvl2pPr marL="1083701" indent="0">
              <a:buNone/>
              <a:defRPr sz="4741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067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6796" y="4327407"/>
            <a:ext cx="12282011" cy="103142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30043" y="4327407"/>
            <a:ext cx="12282011" cy="103142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009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560" y="865483"/>
            <a:ext cx="24925258" cy="31420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0561" y="3984979"/>
            <a:ext cx="12225567" cy="1952977"/>
          </a:xfrm>
        </p:spPr>
        <p:txBody>
          <a:bodyPr anchor="b"/>
          <a:lstStyle>
            <a:lvl1pPr marL="0" indent="0">
              <a:buNone/>
              <a:defRPr sz="5689" b="1"/>
            </a:lvl1pPr>
            <a:lvl2pPr marL="1083701" indent="0">
              <a:buNone/>
              <a:defRPr sz="4741" b="1"/>
            </a:lvl2pPr>
            <a:lvl3pPr marL="2167402" indent="0">
              <a:buNone/>
              <a:defRPr sz="4267" b="1"/>
            </a:lvl3pPr>
            <a:lvl4pPr marL="3251103" indent="0">
              <a:buNone/>
              <a:defRPr sz="3792" b="1"/>
            </a:lvl4pPr>
            <a:lvl5pPr marL="4334805" indent="0">
              <a:buNone/>
              <a:defRPr sz="3792" b="1"/>
            </a:lvl5pPr>
            <a:lvl6pPr marL="5418506" indent="0">
              <a:buNone/>
              <a:defRPr sz="3792" b="1"/>
            </a:lvl6pPr>
            <a:lvl7pPr marL="6502207" indent="0">
              <a:buNone/>
              <a:defRPr sz="3792" b="1"/>
            </a:lvl7pPr>
            <a:lvl8pPr marL="7585908" indent="0">
              <a:buNone/>
              <a:defRPr sz="3792" b="1"/>
            </a:lvl8pPr>
            <a:lvl9pPr marL="8669609" indent="0">
              <a:buNone/>
              <a:defRPr sz="379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90561" y="5937956"/>
            <a:ext cx="12225567" cy="873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0043" y="3984979"/>
            <a:ext cx="12285775" cy="1952977"/>
          </a:xfrm>
        </p:spPr>
        <p:txBody>
          <a:bodyPr anchor="b"/>
          <a:lstStyle>
            <a:lvl1pPr marL="0" indent="0">
              <a:buNone/>
              <a:defRPr sz="5689" b="1"/>
            </a:lvl1pPr>
            <a:lvl2pPr marL="1083701" indent="0">
              <a:buNone/>
              <a:defRPr sz="4741" b="1"/>
            </a:lvl2pPr>
            <a:lvl3pPr marL="2167402" indent="0">
              <a:buNone/>
              <a:defRPr sz="4267" b="1"/>
            </a:lvl3pPr>
            <a:lvl4pPr marL="3251103" indent="0">
              <a:buNone/>
              <a:defRPr sz="3792" b="1"/>
            </a:lvl4pPr>
            <a:lvl5pPr marL="4334805" indent="0">
              <a:buNone/>
              <a:defRPr sz="3792" b="1"/>
            </a:lvl5pPr>
            <a:lvl6pPr marL="5418506" indent="0">
              <a:buNone/>
              <a:defRPr sz="3792" b="1"/>
            </a:lvl6pPr>
            <a:lvl7pPr marL="6502207" indent="0">
              <a:buNone/>
              <a:defRPr sz="3792" b="1"/>
            </a:lvl7pPr>
            <a:lvl8pPr marL="7585908" indent="0">
              <a:buNone/>
              <a:defRPr sz="3792" b="1"/>
            </a:lvl8pPr>
            <a:lvl9pPr marL="8669609" indent="0">
              <a:buNone/>
              <a:defRPr sz="379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0043" y="5937956"/>
            <a:ext cx="12285775" cy="873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730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0191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821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561" y="1083733"/>
            <a:ext cx="9320631" cy="3793067"/>
          </a:xfrm>
        </p:spPr>
        <p:txBody>
          <a:bodyPr anchor="b"/>
          <a:lstStyle>
            <a:lvl1pPr>
              <a:defRPr sz="758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5775" y="2340564"/>
            <a:ext cx="14630043" cy="11552296"/>
          </a:xfrm>
        </p:spPr>
        <p:txBody>
          <a:bodyPr/>
          <a:lstStyle>
            <a:lvl1pPr>
              <a:defRPr sz="7585"/>
            </a:lvl1pPr>
            <a:lvl2pPr>
              <a:defRPr sz="6637"/>
            </a:lvl2pPr>
            <a:lvl3pPr>
              <a:defRPr sz="5689"/>
            </a:lvl3pPr>
            <a:lvl4pPr>
              <a:defRPr sz="4741"/>
            </a:lvl4pPr>
            <a:lvl5pPr>
              <a:defRPr sz="4741"/>
            </a:lvl5pPr>
            <a:lvl6pPr>
              <a:defRPr sz="4741"/>
            </a:lvl6pPr>
            <a:lvl7pPr>
              <a:defRPr sz="4741"/>
            </a:lvl7pPr>
            <a:lvl8pPr>
              <a:defRPr sz="4741"/>
            </a:lvl8pPr>
            <a:lvl9pPr>
              <a:defRPr sz="474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561" y="4876800"/>
            <a:ext cx="9320631" cy="9034875"/>
          </a:xfrm>
        </p:spPr>
        <p:txBody>
          <a:bodyPr/>
          <a:lstStyle>
            <a:lvl1pPr marL="0" indent="0">
              <a:buNone/>
              <a:defRPr sz="3792"/>
            </a:lvl1pPr>
            <a:lvl2pPr marL="1083701" indent="0">
              <a:buNone/>
              <a:defRPr sz="3318"/>
            </a:lvl2pPr>
            <a:lvl3pPr marL="2167402" indent="0">
              <a:buNone/>
              <a:defRPr sz="2844"/>
            </a:lvl3pPr>
            <a:lvl4pPr marL="3251103" indent="0">
              <a:buNone/>
              <a:defRPr sz="2370"/>
            </a:lvl4pPr>
            <a:lvl5pPr marL="4334805" indent="0">
              <a:buNone/>
              <a:defRPr sz="2370"/>
            </a:lvl5pPr>
            <a:lvl6pPr marL="5418506" indent="0">
              <a:buNone/>
              <a:defRPr sz="2370"/>
            </a:lvl6pPr>
            <a:lvl7pPr marL="6502207" indent="0">
              <a:buNone/>
              <a:defRPr sz="2370"/>
            </a:lvl7pPr>
            <a:lvl8pPr marL="7585908" indent="0">
              <a:buNone/>
              <a:defRPr sz="2370"/>
            </a:lvl8pPr>
            <a:lvl9pPr marL="8669609" indent="0">
              <a:buNone/>
              <a:defRPr sz="23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31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561" y="1083733"/>
            <a:ext cx="9320631" cy="3793067"/>
          </a:xfrm>
        </p:spPr>
        <p:txBody>
          <a:bodyPr anchor="b"/>
          <a:lstStyle>
            <a:lvl1pPr>
              <a:defRPr sz="758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85775" y="2340564"/>
            <a:ext cx="14630043" cy="11552296"/>
          </a:xfrm>
        </p:spPr>
        <p:txBody>
          <a:bodyPr anchor="t"/>
          <a:lstStyle>
            <a:lvl1pPr marL="0" indent="0">
              <a:buNone/>
              <a:defRPr sz="7585"/>
            </a:lvl1pPr>
            <a:lvl2pPr marL="1083701" indent="0">
              <a:buNone/>
              <a:defRPr sz="6637"/>
            </a:lvl2pPr>
            <a:lvl3pPr marL="2167402" indent="0">
              <a:buNone/>
              <a:defRPr sz="5689"/>
            </a:lvl3pPr>
            <a:lvl4pPr marL="3251103" indent="0">
              <a:buNone/>
              <a:defRPr sz="4741"/>
            </a:lvl4pPr>
            <a:lvl5pPr marL="4334805" indent="0">
              <a:buNone/>
              <a:defRPr sz="4741"/>
            </a:lvl5pPr>
            <a:lvl6pPr marL="5418506" indent="0">
              <a:buNone/>
              <a:defRPr sz="4741"/>
            </a:lvl6pPr>
            <a:lvl7pPr marL="6502207" indent="0">
              <a:buNone/>
              <a:defRPr sz="4741"/>
            </a:lvl7pPr>
            <a:lvl8pPr marL="7585908" indent="0">
              <a:buNone/>
              <a:defRPr sz="4741"/>
            </a:lvl8pPr>
            <a:lvl9pPr marL="8669609" indent="0">
              <a:buNone/>
              <a:defRPr sz="4741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561" y="4876800"/>
            <a:ext cx="9320631" cy="9034875"/>
          </a:xfrm>
        </p:spPr>
        <p:txBody>
          <a:bodyPr/>
          <a:lstStyle>
            <a:lvl1pPr marL="0" indent="0">
              <a:buNone/>
              <a:defRPr sz="3792"/>
            </a:lvl1pPr>
            <a:lvl2pPr marL="1083701" indent="0">
              <a:buNone/>
              <a:defRPr sz="3318"/>
            </a:lvl2pPr>
            <a:lvl3pPr marL="2167402" indent="0">
              <a:buNone/>
              <a:defRPr sz="2844"/>
            </a:lvl3pPr>
            <a:lvl4pPr marL="3251103" indent="0">
              <a:buNone/>
              <a:defRPr sz="2370"/>
            </a:lvl4pPr>
            <a:lvl5pPr marL="4334805" indent="0">
              <a:buNone/>
              <a:defRPr sz="2370"/>
            </a:lvl5pPr>
            <a:lvl6pPr marL="5418506" indent="0">
              <a:buNone/>
              <a:defRPr sz="2370"/>
            </a:lvl6pPr>
            <a:lvl7pPr marL="6502207" indent="0">
              <a:buNone/>
              <a:defRPr sz="2370"/>
            </a:lvl7pPr>
            <a:lvl8pPr marL="7585908" indent="0">
              <a:buNone/>
              <a:defRPr sz="2370"/>
            </a:lvl8pPr>
            <a:lvl9pPr marL="8669609" indent="0">
              <a:buNone/>
              <a:defRPr sz="23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9876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9287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80739" y="865481"/>
            <a:ext cx="6231315" cy="137762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6796" y="865481"/>
            <a:ext cx="18332708" cy="137762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2942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img-fotki.yandex.ru/get/15530/200418627.79/0_11dfee_36ee95dc_orig.png"/>
          <p:cNvPicPr>
            <a:picLocks noChangeAspect="1" noChangeArrowheads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flipH="1">
            <a:off x="21878" y="865483"/>
            <a:ext cx="1376423" cy="1046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-fotki.yandex.ru/get/15530/200418627.79/0_11dfee_36ee95dc_orig.png"/>
          <p:cNvPicPr>
            <a:picLocks noChangeAspect="1" noChangeArrowheads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7053614" y="2091160"/>
            <a:ext cx="1844537" cy="1402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1025912" y="446048"/>
            <a:ext cx="26852137" cy="15482026"/>
          </a:xfrm>
          <a:prstGeom prst="rect">
            <a:avLst/>
          </a:prstGeom>
          <a:solidFill>
            <a:srgbClr val="F2F6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295808" y="15979001"/>
            <a:ext cx="14602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ru-RU" sz="1200" b="0" dirty="0" smtClean="0">
                <a:solidFill>
                  <a:schemeClr val="tx1"/>
                </a:solidFill>
                <a:latin typeface="AGReverance" pitchFamily="2" charset="0"/>
              </a:rPr>
              <a:t>© Полшкова В.В., 2018</a:t>
            </a:r>
            <a:endParaRPr lang="ru-RU" sz="1200" b="0" dirty="0">
              <a:solidFill>
                <a:schemeClr val="tx1"/>
              </a:solidFill>
              <a:latin typeface="AGReverance" pitchFamily="2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6796" y="865483"/>
            <a:ext cx="24925258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796" y="4327407"/>
            <a:ext cx="24925258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6796" y="15066905"/>
            <a:ext cx="6502241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65B52-CEA1-4BB3-BAB4-06FEAB2716DA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72744" y="15066905"/>
            <a:ext cx="9753362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409813" y="15066905"/>
            <a:ext cx="6502241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A36C-5F51-4A47-8E0C-F94525D70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446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4" r:id="rId2"/>
    <p:sldLayoutId id="2147483704" r:id="rId3"/>
    <p:sldLayoutId id="2147483715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xStyles>
    <p:titleStyle>
      <a:lvl1pPr algn="l" defTabSz="2167402" rtl="0" eaLnBrk="1" latinLnBrk="0" hangingPunct="1">
        <a:lnSpc>
          <a:spcPct val="90000"/>
        </a:lnSpc>
        <a:spcBef>
          <a:spcPct val="0"/>
        </a:spcBef>
        <a:buNone/>
        <a:defRPr sz="10429" kern="1200">
          <a:solidFill>
            <a:schemeClr val="tx1"/>
          </a:solidFill>
          <a:latin typeface="AGReverance" pitchFamily="2" charset="0"/>
          <a:ea typeface="+mj-ea"/>
          <a:cs typeface="+mj-cs"/>
        </a:defRPr>
      </a:lvl1pPr>
    </p:titleStyle>
    <p:bodyStyle>
      <a:lvl1pPr marL="541851" indent="-541851" algn="l" defTabSz="2167402" rtl="0" eaLnBrk="1" latinLnBrk="0" hangingPunct="1">
        <a:lnSpc>
          <a:spcPct val="90000"/>
        </a:lnSpc>
        <a:spcBef>
          <a:spcPts val="2370"/>
        </a:spcBef>
        <a:buFont typeface="Arial" panose="020B0604020202020204" pitchFamily="34" charset="0"/>
        <a:buChar char="•"/>
        <a:defRPr sz="6637" kern="1200">
          <a:solidFill>
            <a:schemeClr val="tx1"/>
          </a:solidFill>
          <a:latin typeface="AGReverance" pitchFamily="2" charset="0"/>
          <a:ea typeface="+mn-ea"/>
          <a:cs typeface="+mn-cs"/>
        </a:defRPr>
      </a:lvl1pPr>
      <a:lvl2pPr marL="1625552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AGReverance" pitchFamily="2" charset="0"/>
          <a:ea typeface="+mn-ea"/>
          <a:cs typeface="+mn-cs"/>
        </a:defRPr>
      </a:lvl2pPr>
      <a:lvl3pPr marL="2709253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741" kern="1200">
          <a:solidFill>
            <a:schemeClr val="tx1"/>
          </a:solidFill>
          <a:latin typeface="AGReverance" pitchFamily="2" charset="0"/>
          <a:ea typeface="+mn-ea"/>
          <a:cs typeface="+mn-cs"/>
        </a:defRPr>
      </a:lvl3pPr>
      <a:lvl4pPr marL="3792954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AGReverance" pitchFamily="2" charset="0"/>
          <a:ea typeface="+mn-ea"/>
          <a:cs typeface="+mn-cs"/>
        </a:defRPr>
      </a:lvl4pPr>
      <a:lvl5pPr marL="4876655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AGReverance" pitchFamily="2" charset="0"/>
          <a:ea typeface="+mn-ea"/>
          <a:cs typeface="+mn-cs"/>
        </a:defRPr>
      </a:lvl5pPr>
      <a:lvl6pPr marL="5960356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6pPr>
      <a:lvl7pPr marL="7044058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7pPr>
      <a:lvl8pPr marL="8127759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8pPr>
      <a:lvl9pPr marL="9211460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1083701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167402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3pPr>
      <a:lvl4pPr marL="3251103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4pPr>
      <a:lvl5pPr marL="4334805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5pPr>
      <a:lvl6pPr marL="5418506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6pPr>
      <a:lvl7pPr marL="6502207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7pPr>
      <a:lvl8pPr marL="7585908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8pPr>
      <a:lvl9pPr marL="8669609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05586" y="4459348"/>
            <a:ext cx="24265121" cy="56594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ООД по патриотическому воспитанию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средствами изобразительного искусства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в старшей группе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870264" y="10008998"/>
            <a:ext cx="21674138" cy="3924769"/>
          </a:xfrm>
        </p:spPr>
        <p:txBody>
          <a:bodyPr>
            <a:normAutofit/>
          </a:bodyPr>
          <a:lstStyle/>
          <a:p>
            <a:r>
              <a:rPr lang="ru-RU" sz="9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ence-Oblique" panose="020B7200000000000000" pitchFamily="34" charset="0"/>
                <a:cs typeface="Aparajita" pitchFamily="34" charset="0"/>
              </a:rPr>
              <a:t>Тема : «Береза – символ России»</a:t>
            </a:r>
            <a:endParaRPr lang="ru-RU" sz="9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everence-Oblique" panose="020B7200000000000000" pitchFamily="34" charset="0"/>
              <a:cs typeface="Aparajit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17723" y="3259019"/>
            <a:ext cx="17420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«Детский сад № 7 комбинированного вида»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91138" y="12871938"/>
            <a:ext cx="132470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Выполнила :</a:t>
            </a:r>
          </a:p>
          <a:p>
            <a:pPr algn="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воспитатель высшей квалификационной категории</a:t>
            </a:r>
          </a:p>
          <a:p>
            <a:pPr algn="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Самарина Мария Александровна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52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2395" y="1008185"/>
            <a:ext cx="26805082" cy="241322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002060"/>
                </a:solidFill>
              </a:rPr>
              <a:t>Цель: воспитание </a:t>
            </a:r>
            <a:r>
              <a:rPr lang="ru-RU" sz="8800" b="1" dirty="0">
                <a:solidFill>
                  <a:srgbClr val="002060"/>
                </a:solidFill>
              </a:rPr>
              <a:t>патриотизма </a:t>
            </a:r>
            <a:r>
              <a:rPr lang="ru-RU" sz="8800" b="1" dirty="0" smtClean="0">
                <a:solidFill>
                  <a:srgbClr val="002060"/>
                </a:solidFill>
              </a:rPr>
              <a:t>средствами</a:t>
            </a:r>
            <a:br>
              <a:rPr lang="ru-RU" sz="8800" b="1" dirty="0" smtClean="0">
                <a:solidFill>
                  <a:srgbClr val="002060"/>
                </a:solidFill>
              </a:rPr>
            </a:br>
            <a:r>
              <a:rPr lang="ru-RU" sz="8800" b="1" dirty="0">
                <a:solidFill>
                  <a:srgbClr val="002060"/>
                </a:solidFill>
              </a:rPr>
              <a:t> </a:t>
            </a:r>
            <a:r>
              <a:rPr lang="ru-RU" sz="8800" b="1" dirty="0" smtClean="0">
                <a:solidFill>
                  <a:srgbClr val="002060"/>
                </a:solidFill>
              </a:rPr>
              <a:t>                         </a:t>
            </a:r>
            <a:r>
              <a:rPr lang="ru-RU" sz="8800" b="1" dirty="0">
                <a:solidFill>
                  <a:srgbClr val="002060"/>
                </a:solidFill>
              </a:rPr>
              <a:t>изобразительного искусства. </a:t>
            </a:r>
            <a:br>
              <a:rPr lang="ru-RU" sz="8800" b="1" dirty="0">
                <a:solidFill>
                  <a:srgbClr val="002060"/>
                </a:solidFill>
              </a:rPr>
            </a:br>
            <a:endParaRPr lang="ru-RU" sz="8800" b="1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813538" y="2451715"/>
            <a:ext cx="23488915" cy="1318687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Задачи: </a:t>
            </a:r>
          </a:p>
          <a:p>
            <a:pPr marL="0" indent="0" algn="ctr">
              <a:buNone/>
            </a:pPr>
            <a:r>
              <a:rPr lang="ru-RU" sz="3600" b="1" i="1" dirty="0" smtClean="0"/>
              <a:t>О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бразовательные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600" b="1" i="1" dirty="0"/>
              <a:t>: </a:t>
            </a:r>
            <a:endParaRPr lang="ru-RU" sz="3600" b="1" i="1" dirty="0" smtClean="0"/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совершенствовать умение детей передавать в рисунке характерные особенности березы (белый ствол с черными пятнами, тонкие изогнутые ветки, легкая крона), осеннюю окраску листвы;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закрепить технические навыки рисования концом кисти тонких изогнутых линий;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поощрять использование детьми разнообразных нетрадиционных техник изображения кроны дерева;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развивать чувство цвета (находить красивое сочетание цвета). </a:t>
            </a:r>
          </a:p>
          <a:p>
            <a:pPr marL="0" indent="0" algn="ctr">
              <a:buNone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Развивающие 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600" b="1" i="1" dirty="0"/>
              <a:t>: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-закрепить знания детей о березе, как почитаемом дереве России, о значении ее в жизни человека (оздоровительном, эстетическом, хозяйственном);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-формировать умение логично и грамотно излагать свои мысли, делать выводы;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-развивать плавность линий, зрительное внимание, зрительную память. </a:t>
            </a: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Воспитательные 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600" b="1" i="1" dirty="0"/>
              <a:t>: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-формировать любовь к родной природе, к природе родного края;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-воспитывать любовь и уважение к своим национальным особенностям;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воспитывать аккуратность усидчивость, неторопливость </a:t>
            </a:r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endParaRPr lang="ru-RU" sz="3600" b="1" dirty="0"/>
          </a:p>
          <a:p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078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4695" y="982713"/>
            <a:ext cx="24925258" cy="31420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ПРЕДВАРИТЕЛЬНАЯ РАБОТА: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Рассматривание </a:t>
            </a:r>
            <a:r>
              <a:rPr lang="ru-RU" b="1" dirty="0">
                <a:solidFill>
                  <a:srgbClr val="002060"/>
                </a:solidFill>
              </a:rPr>
              <a:t>репродукций картин художников</a:t>
            </a:r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7585" dirty="0" smtClean="0">
              <a:solidFill>
                <a:srgbClr val="002060"/>
              </a:solidFill>
            </a:endParaRPr>
          </a:p>
          <a:p>
            <a:pPr algn="ctr"/>
            <a:endParaRPr lang="ru-RU" sz="7585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0491" y="3290435"/>
            <a:ext cx="24053667" cy="108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73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50786" y="1171750"/>
            <a:ext cx="11253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Наблюдение за осенней березой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42514" y="2376432"/>
            <a:ext cx="5762352" cy="128052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6810" y="4704862"/>
            <a:ext cx="17315418" cy="779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262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3032" y="984180"/>
            <a:ext cx="100901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Туристический поход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3539" y="3079818"/>
            <a:ext cx="18803815" cy="1253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117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4043" y="492371"/>
            <a:ext cx="24166664" cy="16104816"/>
          </a:xfrm>
        </p:spPr>
      </p:pic>
    </p:spTree>
    <p:extLst>
      <p:ext uri="{BB962C8B-B14F-4D97-AF65-F5344CB8AC3E}">
        <p14:creationId xmlns:p14="http://schemas.microsoft.com/office/powerpoint/2010/main" xmlns="" val="1525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7961" y="492370"/>
            <a:ext cx="25749239" cy="17159454"/>
          </a:xfrm>
        </p:spPr>
      </p:pic>
    </p:spTree>
    <p:extLst>
      <p:ext uri="{BB962C8B-B14F-4D97-AF65-F5344CB8AC3E}">
        <p14:creationId xmlns:p14="http://schemas.microsoft.com/office/powerpoint/2010/main" xmlns="" val="300008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3136" y="257908"/>
            <a:ext cx="25034063" cy="16682856"/>
          </a:xfrm>
        </p:spPr>
      </p:pic>
    </p:spTree>
    <p:extLst>
      <p:ext uri="{BB962C8B-B14F-4D97-AF65-F5344CB8AC3E}">
        <p14:creationId xmlns:p14="http://schemas.microsoft.com/office/powerpoint/2010/main" xmlns="" val="136350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6557" y="257908"/>
            <a:ext cx="24776181" cy="16511002"/>
          </a:xfrm>
        </p:spPr>
      </p:pic>
    </p:spTree>
    <p:extLst>
      <p:ext uri="{BB962C8B-B14F-4D97-AF65-F5344CB8AC3E}">
        <p14:creationId xmlns:p14="http://schemas.microsoft.com/office/powerpoint/2010/main" xmlns="" val="313307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6672" y="539261"/>
            <a:ext cx="21071635" cy="1404227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20940" y="2047303"/>
            <a:ext cx="6129705" cy="1362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795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53046" y="1761921"/>
            <a:ext cx="196244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Экологическая акция «Посади берёзку»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3710" y="1035649"/>
            <a:ext cx="9190160" cy="13785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8331" y="3056168"/>
            <a:ext cx="16873719" cy="1124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485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39414" y="726273"/>
            <a:ext cx="10816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Взаимодействие с библиотекой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7940" y="1649602"/>
            <a:ext cx="24209087" cy="108940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7465" y="4996215"/>
            <a:ext cx="22244658" cy="1001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331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</a:rPr>
              <a:t>Посещение МБУДО «Художественная школа» (экскурсия по школе, посещение выставки работ учащихся школы, беседа с педагогом по рисованию)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2348" y="3626339"/>
            <a:ext cx="12521982" cy="5634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10163" y="3626338"/>
            <a:ext cx="12748113" cy="57366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2859" y="9745784"/>
            <a:ext cx="12261471" cy="55176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78708" y="9527834"/>
            <a:ext cx="11629291" cy="642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834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</a:rPr>
              <a:t>Посещение МБУДО «Художественная школа» (экскурсия по школе, посещение выставки работ учащихся школы, беседа с педагогом по рисованию)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6810" y="3509106"/>
            <a:ext cx="12521984" cy="56348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68070" y="3443261"/>
            <a:ext cx="12668307" cy="57007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7764" y="9451974"/>
            <a:ext cx="11435128" cy="60927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58794" y="9451974"/>
            <a:ext cx="13215298" cy="594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4236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56404" y="420006"/>
            <a:ext cx="24925258" cy="2205963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</a:rPr>
              <a:t>Участие в районном конкурсе рисунков  «Осенний пейзаж»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6115" y="9983437"/>
            <a:ext cx="8083728" cy="5715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79101" y="2926201"/>
            <a:ext cx="4866629" cy="68885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40607" y="9689229"/>
            <a:ext cx="8391888" cy="59333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74660" y="2932908"/>
            <a:ext cx="4861891" cy="68818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9606" y="2649415"/>
            <a:ext cx="4912083" cy="69528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27337" y="4565145"/>
            <a:ext cx="7247323" cy="51240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18089" y="9901199"/>
            <a:ext cx="8409330" cy="59456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1689" y="2649415"/>
            <a:ext cx="5257718" cy="744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8926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4427" y="0"/>
            <a:ext cx="24925258" cy="3142075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Создание мини-музея «Берестяные изделия»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3358" y="2796930"/>
            <a:ext cx="5620483" cy="124899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1516" y="2562470"/>
            <a:ext cx="5831497" cy="129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495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5333</TotalTime>
  <Words>268</Words>
  <Application>Microsoft Office PowerPoint</Application>
  <PresentationFormat>Произвольный</PresentationFormat>
  <Paragraphs>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AGReverance</vt:lpstr>
      <vt:lpstr>AGReverence-Oblique</vt:lpstr>
      <vt:lpstr>Aparajita</vt:lpstr>
      <vt:lpstr>Times New Roman</vt:lpstr>
      <vt:lpstr>Arial Narrow</vt:lpstr>
      <vt:lpstr>Calibri</vt:lpstr>
      <vt:lpstr>Тема Office</vt:lpstr>
      <vt:lpstr>ООД по патриотическому воспитанию средствами изобразительного искусства в старшей группе </vt:lpstr>
      <vt:lpstr>Цель: воспитание патриотизма средствами                           изобразительного искусства.  </vt:lpstr>
      <vt:lpstr>ПРЕДВАРИТЕЛЬНАЯ РАБОТА: Рассматривание репродукций картин художников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Посещение МБУДО «Художественная школа» (экскурсия по школе, посещение выставки работ учащихся школы, беседа с педагогом по рисованию)</vt:lpstr>
      <vt:lpstr>Посещение МБУДО «Художественная школа» (экскурсия по школе, посещение выставки работ учащихся школы, беседа с педагогом по рисованию)</vt:lpstr>
      <vt:lpstr>Участие в районном конкурсе рисунков  «Осенний пейзаж»</vt:lpstr>
      <vt:lpstr>Создание мини-музея «Берестяные изделия»</vt:lpstr>
    </vt:vector>
  </TitlesOfParts>
  <Company>МАОУ ДО ЦРТДиЮ Каменского района Пензенской области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изо</dc:subject>
  <dc:creator>Viktoriya Polshkova</dc:creator>
  <cp:keywords>изо</cp:keywords>
  <cp:lastModifiedBy>школа</cp:lastModifiedBy>
  <cp:revision>249</cp:revision>
  <dcterms:created xsi:type="dcterms:W3CDTF">2017-12-21T17:39:40Z</dcterms:created>
  <dcterms:modified xsi:type="dcterms:W3CDTF">2021-11-11T08:32:51Z</dcterms:modified>
</cp:coreProperties>
</file>